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62" r:id="rId6"/>
    <p:sldId id="261" r:id="rId7"/>
    <p:sldId id="263" r:id="rId8"/>
    <p:sldId id="264" r:id="rId9"/>
    <p:sldId id="265" r:id="rId10"/>
    <p:sldId id="266" r:id="rId11"/>
    <p:sldId id="269" r:id="rId12"/>
    <p:sldId id="267" r:id="rId13"/>
    <p:sldId id="268" r:id="rId14"/>
    <p:sldId id="260" r:id="rId15"/>
  </p:sldIdLst>
  <p:sldSz cx="12192000" cy="6858000"/>
  <p:notesSz cx="6858000" cy="9144000"/>
  <p:embeddedFontLst>
    <p:embeddedFont>
      <p:font typeface="Candara" panose="020E0502030303020204" pitchFamily="34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112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494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872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465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650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413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294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57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69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"/>
          <p:cNvSpPr txBox="1">
            <a:spLocks noGrp="1"/>
          </p:cNvSpPr>
          <p:nvPr>
            <p:ph type="ctrTitle"/>
          </p:nvPr>
        </p:nvSpPr>
        <p:spPr>
          <a:xfrm>
            <a:off x="1078287" y="591625"/>
            <a:ext cx="9119010" cy="365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ubTitle" idx="1"/>
          </p:nvPr>
        </p:nvSpPr>
        <p:spPr>
          <a:xfrm>
            <a:off x="1078286" y="4363657"/>
            <a:ext cx="9119010" cy="968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3" name="Google Shape;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481" y="625033"/>
            <a:ext cx="9502813" cy="470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2296" y="591625"/>
            <a:ext cx="3991418" cy="9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73628" y="311727"/>
            <a:ext cx="4702029" cy="174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32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273628" y="142875"/>
            <a:ext cx="11644744" cy="119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5183187" y="1419225"/>
            <a:ext cx="6735185" cy="444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273628" y="1419225"/>
            <a:ext cx="4784147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22118" y="238508"/>
            <a:ext cx="4449907" cy="1818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>
            <a:spLocks noGrp="1"/>
          </p:cNvSpPr>
          <p:nvPr>
            <p:ph type="pic" idx="2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ртнёры">
  <p:cSld name="Партнёры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3835605" y="81023"/>
            <a:ext cx="452078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НАШИ ПАРТНЁРЫ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287" y="665667"/>
            <a:ext cx="11405629" cy="58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">
  <p:cSld name="Закрывающий слайд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20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20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p20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20"/>
          <p:cNvSpPr txBox="1"/>
          <p:nvPr/>
        </p:nvSpPr>
        <p:spPr>
          <a:xfrm>
            <a:off x="3551558" y="3280403"/>
            <a:ext cx="5675336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u="sng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edu.bmstu.ru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+7 (495) 120-30-75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E-mail: edu@bmstu.ru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Москва, ул. 2-я Бауманская,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дом 5, стр.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 rot="5400000">
            <a:off x="3532127" y="-2046225"/>
            <a:ext cx="5095509" cy="1135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1" name="Google Shape;2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7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7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7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3362536" y="3311185"/>
            <a:ext cx="5729288" cy="259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 b="0" u="none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>
  <p:cSld name="Заголовок, подзаголовок и объект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404447" y="1"/>
            <a:ext cx="11350868" cy="95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404447" y="1543050"/>
            <a:ext cx="11350868" cy="463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/>
          </p:nvPr>
        </p:nvSpPr>
        <p:spPr>
          <a:xfrm>
            <a:off x="404812" y="958364"/>
            <a:ext cx="11272837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преподавателе">
  <p:cSld name="О преподавателе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394852" y="1354016"/>
            <a:ext cx="11618331" cy="492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/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94854" y="12469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2"/>
          </p:nvPr>
        </p:nvSpPr>
        <p:spPr>
          <a:xfrm>
            <a:off x="394854" y="73136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 b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3"/>
          </p:nvPr>
        </p:nvSpPr>
        <p:spPr>
          <a:xfrm>
            <a:off x="8616950" y="360362"/>
            <a:ext cx="3179763" cy="420284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15432"/>
            <a:ext cx="13466241" cy="6858000"/>
          </a:xfrm>
          <a:prstGeom prst="rect">
            <a:avLst/>
          </a:prstGeom>
          <a:blipFill rotWithShape="1">
            <a:blip r:embed="rId2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900520" y="3347013"/>
            <a:ext cx="10428460" cy="227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Open Sans"/>
              <a:buNone/>
              <a:defRPr sz="4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900520" y="6057420"/>
            <a:ext cx="10428460" cy="59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41" name="Google Shape;41;p10"/>
          <p:cNvCxnSpPr/>
          <p:nvPr/>
        </p:nvCxnSpPr>
        <p:spPr>
          <a:xfrm>
            <a:off x="643467" y="3113590"/>
            <a:ext cx="10685513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10"/>
          <p:cNvCxnSpPr/>
          <p:nvPr/>
        </p:nvCxnSpPr>
        <p:spPr>
          <a:xfrm>
            <a:off x="643466" y="5858719"/>
            <a:ext cx="508433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10"/>
          <p:cNvCxnSpPr/>
          <p:nvPr/>
        </p:nvCxnSpPr>
        <p:spPr>
          <a:xfrm>
            <a:off x="640420" y="3113590"/>
            <a:ext cx="0" cy="274512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420" y="354959"/>
            <a:ext cx="3751620" cy="86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04447" y="1101436"/>
            <a:ext cx="5615353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6172202" y="1101436"/>
            <a:ext cx="5583112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374073" y="0"/>
            <a:ext cx="11523517" cy="98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374073" y="1023131"/>
            <a:ext cx="5623503" cy="103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374074" y="2060205"/>
            <a:ext cx="5623503" cy="409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3"/>
          </p:nvPr>
        </p:nvSpPr>
        <p:spPr>
          <a:xfrm>
            <a:off x="6194428" y="986766"/>
            <a:ext cx="5703161" cy="103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4"/>
          </p:nvPr>
        </p:nvSpPr>
        <p:spPr>
          <a:xfrm>
            <a:off x="6194427" y="2060206"/>
            <a:ext cx="5703162" cy="409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57" name="Google Shape;57;p12"/>
          <p:cNvCxnSpPr/>
          <p:nvPr/>
        </p:nvCxnSpPr>
        <p:spPr>
          <a:xfrm>
            <a:off x="374073" y="1023131"/>
            <a:ext cx="0" cy="103707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58;p12"/>
          <p:cNvCxnSpPr/>
          <p:nvPr/>
        </p:nvCxnSpPr>
        <p:spPr>
          <a:xfrm rot="10800000" flipH="1">
            <a:off x="358831" y="2060205"/>
            <a:ext cx="1297710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12"/>
          <p:cNvCxnSpPr/>
          <p:nvPr/>
        </p:nvCxnSpPr>
        <p:spPr>
          <a:xfrm>
            <a:off x="6194426" y="1013313"/>
            <a:ext cx="0" cy="1046892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12"/>
          <p:cNvCxnSpPr/>
          <p:nvPr/>
        </p:nvCxnSpPr>
        <p:spPr>
          <a:xfrm rot="10800000" flipH="1">
            <a:off x="6179821" y="2048713"/>
            <a:ext cx="1297710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12"/>
          <p:cNvCxnSpPr/>
          <p:nvPr/>
        </p:nvCxnSpPr>
        <p:spPr>
          <a:xfrm>
            <a:off x="358831" y="1027049"/>
            <a:ext cx="3876792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2"/>
          <p:cNvCxnSpPr/>
          <p:nvPr/>
        </p:nvCxnSpPr>
        <p:spPr>
          <a:xfrm>
            <a:off x="6179821" y="997494"/>
            <a:ext cx="3920489" cy="4327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74073" y="0"/>
            <a:ext cx="11523517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374073" y="668337"/>
            <a:ext cx="1152351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374073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3"/>
          </p:nvPr>
        </p:nvSpPr>
        <p:spPr>
          <a:xfrm>
            <a:off x="6194426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" name="Google Shape;9;p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582399" y="6278717"/>
            <a:ext cx="1941314" cy="44721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edu@bmstu.r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>
            <a:spLocks noGrp="1"/>
          </p:cNvSpPr>
          <p:nvPr>
            <p:ph type="ctrTitle"/>
          </p:nvPr>
        </p:nvSpPr>
        <p:spPr>
          <a:xfrm>
            <a:off x="1870126" y="1526243"/>
            <a:ext cx="9621147" cy="175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 по курсу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2022 2.0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113;p1"/>
          <p:cNvSpPr txBox="1">
            <a:spLocks noGrp="1"/>
          </p:cNvSpPr>
          <p:nvPr>
            <p:ph type="subTitle" idx="1"/>
          </p:nvPr>
        </p:nvSpPr>
        <p:spPr>
          <a:xfrm>
            <a:off x="1078324" y="4363657"/>
            <a:ext cx="91191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Зацепина А.И.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132094"/>
            <a:ext cx="11350800" cy="604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обученных моделей и сравнение их</a:t>
            </a:r>
          </a:p>
          <a:p>
            <a:pPr marL="76200" indent="0">
              <a:buNone/>
            </a:pP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4BF01D-76CF-98E9-89AF-E03E1CC1D4D9}"/>
              </a:ext>
            </a:extLst>
          </p:cNvPr>
          <p:cNvSpPr txBox="1"/>
          <p:nvPr/>
        </p:nvSpPr>
        <p:spPr>
          <a:xfrm>
            <a:off x="809760" y="800844"/>
            <a:ext cx="2960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13.1 </a:t>
            </a:r>
            <a:r>
              <a:rPr lang="ru-RU" dirty="0"/>
              <a:t>Прочность при растяжении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749607D-8725-E749-17C9-B76FAD88D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476" y="575035"/>
            <a:ext cx="4469763" cy="313912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0E3D062-4CC2-76A9-39DE-6B36561BB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736" y="3694677"/>
            <a:ext cx="4003763" cy="286172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F173ED6-F615-CCA3-6DEE-9A9D7CF48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362" y="1455613"/>
            <a:ext cx="2298982" cy="243089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D8282BC-4F10-576C-C55A-D88E12E01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362" y="4233495"/>
            <a:ext cx="2298982" cy="232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58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132094"/>
            <a:ext cx="11350800" cy="604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обученных моделей и сравнение их</a:t>
            </a:r>
          </a:p>
          <a:p>
            <a:pPr marL="76200" indent="0">
              <a:buNone/>
            </a:pP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8EFC620-3CE8-01D3-6608-0962D7D3A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064" y="772650"/>
            <a:ext cx="4058282" cy="299807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2CB260D-33E4-4806-E678-13BCC43DA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453" y="3623082"/>
            <a:ext cx="3806352" cy="280399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C4595BB-DBC3-DC29-9EBC-93A1267C0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853" y="1668195"/>
            <a:ext cx="2114518" cy="236492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7C9FAFA-F742-064B-0B2F-38B6A6205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5812" y="4271387"/>
            <a:ext cx="2106559" cy="23768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623AAE-D540-749C-32DC-69DFC9F6632F}"/>
              </a:ext>
            </a:extLst>
          </p:cNvPr>
          <p:cNvSpPr txBox="1"/>
          <p:nvPr/>
        </p:nvSpPr>
        <p:spPr>
          <a:xfrm>
            <a:off x="616771" y="929531"/>
            <a:ext cx="3474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13.2 </a:t>
            </a:r>
            <a:r>
              <a:rPr lang="ru-RU" dirty="0"/>
              <a:t>Модуль упругости при растяжении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3081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132094"/>
            <a:ext cx="11350800" cy="604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indent="0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14. Создание нейронной сети, рекомендующей соотношение матрица - наполнитель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 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Сохранение модели в отдельный файл формата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pkl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6BD09D-DADD-EB89-8424-8D41DD3D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966" y="1622573"/>
            <a:ext cx="4912271" cy="27238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B2E462-04F0-E6AE-6CB7-AD2BF30EE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53" y="4060563"/>
            <a:ext cx="7331075" cy="25453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B359122-0F98-DCE6-C119-6F060C58F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092" y="3154524"/>
            <a:ext cx="2499577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132094"/>
            <a:ext cx="11350800" cy="604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indent="0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 Создание приложения при помощи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endParaRPr 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3368B-CF45-76FD-DC74-B81FD7003926}"/>
              </a:ext>
            </a:extLst>
          </p:cNvPr>
          <p:cNvSpPr txBox="1"/>
          <p:nvPr/>
        </p:nvSpPr>
        <p:spPr>
          <a:xfrm>
            <a:off x="7136090" y="1866507"/>
            <a:ext cx="3661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запуска приложения необходимо:</a:t>
            </a:r>
          </a:p>
          <a:p>
            <a:pPr marL="342900" indent="-342900">
              <a:buAutoNum type="arabicPeriod"/>
            </a:pPr>
            <a:r>
              <a:rPr lang="ru-RU" dirty="0"/>
              <a:t>Перейти по следующей ссылке </a:t>
            </a:r>
            <a:r>
              <a:rPr lang="ru-RU" dirty="0">
                <a:hlinkClick r:id="rId3"/>
              </a:rPr>
              <a:t>Прогнозное значение параметра Соотношение матрица-наполнитель</a:t>
            </a: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В каждом поле ввода ввести нужные значения</a:t>
            </a:r>
          </a:p>
          <a:p>
            <a:pPr marL="342900" indent="-342900">
              <a:buAutoNum type="arabicPeriod"/>
            </a:pPr>
            <a:r>
              <a:rPr lang="ru-RU" dirty="0"/>
              <a:t>Нажать кнопку Отправить</a:t>
            </a:r>
          </a:p>
          <a:p>
            <a:pPr marL="342900" indent="-342900">
              <a:buAutoNum type="arabicPeriod"/>
            </a:pPr>
            <a:r>
              <a:rPr lang="ru-RU" dirty="0"/>
              <a:t>В результате отобразится прогнозное значение параметра Соотношение матрица - наполнитель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3F3670-0BBC-A3E2-4B66-C5C2C729A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39" y="977240"/>
            <a:ext cx="5212114" cy="511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92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>
            <a:spLocks noGrp="1"/>
          </p:cNvSpPr>
          <p:nvPr>
            <p:ph type="body" idx="1"/>
          </p:nvPr>
        </p:nvSpPr>
        <p:spPr>
          <a:xfrm>
            <a:off x="3119524" y="3324675"/>
            <a:ext cx="6290100" cy="25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edu.bmstu.ru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+7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495 182-83-85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edu@bmstu.ru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Москва, Госпитальный переулок , д. 4-6, с.3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69F56-56D4-C315-D375-31A93E010055}"/>
              </a:ext>
            </a:extLst>
          </p:cNvPr>
          <p:cNvSpPr txBox="1"/>
          <p:nvPr/>
        </p:nvSpPr>
        <p:spPr>
          <a:xfrm>
            <a:off x="414780" y="2422688"/>
            <a:ext cx="427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Candara" panose="020E0502030303020204" pitchFamily="34" charset="0"/>
              </a:rPr>
              <a:t>Спасибо за внимание!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</a:rPr>
              <a:t>Цель:</a:t>
            </a:r>
            <a:r>
              <a:rPr lang="ru-RU" dirty="0"/>
              <a:t> </a:t>
            </a:r>
            <a:r>
              <a:rPr lang="ru-RU" sz="1800" dirty="0">
                <a:latin typeface="Times New Roman" panose="02020603050405020304" pitchFamily="18" charset="0"/>
              </a:rPr>
              <a:t>усвоить материал курса </a:t>
            </a:r>
            <a:r>
              <a:rPr lang="en-US" sz="1800" dirty="0">
                <a:latin typeface="Times New Roman" panose="02020603050405020304" pitchFamily="18" charset="0"/>
              </a:rPr>
              <a:t>Data science 2022 2.0</a:t>
            </a:r>
            <a:endParaRPr lang="ru-RU" sz="1800" dirty="0">
              <a:latin typeface="Times New Roman" panose="02020603050405020304" pitchFamily="18" charset="0"/>
            </a:endParaRPr>
          </a:p>
          <a:p>
            <a:pPr marL="171450" lvl="0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</a:rPr>
              <a:t>Задачи:</a:t>
            </a:r>
          </a:p>
          <a:p>
            <a:pPr marL="495300" indent="-342900">
              <a:spcBef>
                <a:spcPts val="0"/>
              </a:spcBef>
              <a:buAutoNum type="arabicPeriod"/>
            </a:pPr>
            <a:r>
              <a:rPr lang="ru-RU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Изучить теоретические основы и методы решения поставленной задачи.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95300" indent="-342900">
              <a:spcBef>
                <a:spcPts val="0"/>
              </a:spcBef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Провести разведочный анализ предложенных данных.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95300" indent="-342900">
              <a:spcBef>
                <a:spcPts val="0"/>
              </a:spcBef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Провести предобработку данных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95300" indent="-342900">
              <a:spcBef>
                <a:spcPts val="0"/>
              </a:spcBef>
              <a:buFont typeface="Noto Sans Symbols"/>
              <a:buAutoNum type="arabicPeriod"/>
            </a:pPr>
            <a:r>
              <a:rPr lang="ru-RU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Обучить нескольких моделей для прогноза модуля упругости при растяжении и прочности при растяжении. При построении модели необходимо 30% данных оставить на тестирование модели, на остальных происходит обучение моделей. При построении моделей провести поиск </a:t>
            </a:r>
            <a:r>
              <a:rPr lang="ru-RU" sz="18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гиперпараметров</a:t>
            </a:r>
            <a:r>
              <a:rPr lang="ru-RU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модели с помощью поиска по сетке с перекрестной проверкой, количество блоков равно 10.</a:t>
            </a:r>
            <a:endParaRPr lang="ru-RU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95300" indent="-342900">
              <a:spcBef>
                <a:spcPts val="0"/>
              </a:spcBef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Написать нейронную сеть, которая будет рекомендовать соотношение матрица-наполнитель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95300" indent="-342900">
              <a:spcBef>
                <a:spcPts val="0"/>
              </a:spcBef>
              <a:buFont typeface="Noto Sans Symbols"/>
              <a:buAutoNum type="arabicPeriod"/>
            </a:pPr>
            <a:r>
              <a:rPr lang="ru-RU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Разработать приложение с графическим интерфейсом, которое будет выдавать прогноз, полученный в задании 5.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95300" indent="-342900">
              <a:spcBef>
                <a:spcPts val="0"/>
              </a:spcBef>
              <a:buFont typeface="Noto Sans Symbols"/>
              <a:buAutoNum type="arabicPeriod"/>
            </a:pPr>
            <a:r>
              <a:rPr lang="ru-RU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Оценить точность модели на тренировочном и тестовом </a:t>
            </a:r>
            <a:r>
              <a:rPr lang="ru-RU" sz="18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датасете</a:t>
            </a:r>
            <a:r>
              <a:rPr lang="ru-RU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ru-RU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95300" indent="-342900">
              <a:spcBef>
                <a:spcPts val="0"/>
              </a:spcBef>
              <a:buFont typeface="Noto Sans Symbols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Создать репозиторий в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GitHub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разместить там код исследования. Оформить файл README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95300" indent="-342900">
              <a:spcBef>
                <a:spcPts val="0"/>
              </a:spcBef>
              <a:buAutoNum type="arabicPeriod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95300" indent="-342900">
              <a:spcBef>
                <a:spcPts val="0"/>
              </a:spcBef>
              <a:buAutoNum type="arabicPeriod"/>
            </a:pPr>
            <a:endParaRPr lang="ru-RU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71450" lvl="0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dirty="0"/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C9578E3-843B-4888-B798-49DFB19D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Цели и задачи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d8a19e0b_0_5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План работы</a:t>
            </a:r>
            <a:endParaRPr dirty="0"/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998BF-3377-2F10-2A98-64ED6489EE0F}"/>
              </a:ext>
            </a:extLst>
          </p:cNvPr>
          <p:cNvSpPr txBox="1"/>
          <p:nvPr/>
        </p:nvSpPr>
        <p:spPr>
          <a:xfrm>
            <a:off x="184701" y="3497344"/>
            <a:ext cx="47416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таблиц в один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mining</a:t>
            </a:r>
          </a:p>
          <a:p>
            <a:pPr marL="342900" indent="-342900">
              <a:buAutoNum type="arabicPeriod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данных</a:t>
            </a:r>
          </a:p>
          <a:p>
            <a:pPr marL="342900" indent="-342900">
              <a:buAutoNum type="arabicPeriod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гипотезы</a:t>
            </a:r>
          </a:p>
          <a:p>
            <a:pPr marL="342900" indent="-342900">
              <a:buAutoNum type="arabicPeriod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</a:t>
            </a:r>
          </a:p>
          <a:p>
            <a:pPr marL="342900" indent="-342900">
              <a:buAutoNum type="arabicPeriod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</a:t>
            </a:r>
          </a:p>
          <a:p>
            <a:pPr marL="342900" indent="-342900">
              <a:buAutoNum type="arabicPeriod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</a:t>
            </a:r>
          </a:p>
          <a:p>
            <a:pPr marL="342900" indent="-342900">
              <a:buAutoNum type="arabicPeriod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Разбиение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тестовую и обучающие выборки</a:t>
            </a:r>
          </a:p>
          <a:p>
            <a:pPr marL="342900" indent="-342900">
              <a:buAutoNum type="arabicPeriod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алгоритма решения задачи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7F235-5B2E-134A-DA75-6C067B54B2E2}"/>
              </a:ext>
            </a:extLst>
          </p:cNvPr>
          <p:cNvSpPr txBox="1"/>
          <p:nvPr/>
        </p:nvSpPr>
        <p:spPr>
          <a:xfrm>
            <a:off x="6492804" y="3551790"/>
            <a:ext cx="47416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Разработка и обучение моделей для прогноза модуля упругости при растяжении и прочности при растяжении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оптимальных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некоторых моделей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 Переобучение моделей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 Визуализация обученных моделей и сравнение их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14. Создание нейронной сети, рекомендующей соотношение матрица - наполнитель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Сохранение модели в отдельный файл формата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pkl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Создание приложения при помощи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B7149F-C7E1-2B1E-E3CB-D10104BB7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4" y="1024530"/>
            <a:ext cx="11604396" cy="20648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132094"/>
            <a:ext cx="11350800" cy="604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Объединение таблиц в один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endParaRPr 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mining</a:t>
            </a: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D140F6-28ED-2F4A-6D8D-E6067405F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87" y="383165"/>
            <a:ext cx="5904605" cy="34488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A564E4-A2E3-B097-0B68-356B1A2A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08" y="4288064"/>
            <a:ext cx="10925665" cy="18393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F77FE1-0DFC-3A05-70F1-771178C76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270" y="2063435"/>
            <a:ext cx="4290432" cy="19966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7F997B-E175-0ABE-AEAE-3A3E746F1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441" y="951422"/>
            <a:ext cx="2933954" cy="883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174641" y="132094"/>
            <a:ext cx="11350800" cy="604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Визуализация данных</a:t>
            </a:r>
          </a:p>
          <a:p>
            <a:pPr marL="0" indent="0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Проверка гипотезы</a:t>
            </a: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A1124E-64EC-DCA3-409D-E0191CA5F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530" y="1691395"/>
            <a:ext cx="3585534" cy="347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1EE926-2C62-7BFF-5430-EA740FFE503F}"/>
              </a:ext>
            </a:extLst>
          </p:cNvPr>
          <p:cNvSpPr txBox="1"/>
          <p:nvPr/>
        </p:nvSpPr>
        <p:spPr>
          <a:xfrm>
            <a:off x="4395275" y="1110803"/>
            <a:ext cx="2517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Гистограммы распределения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каждой из переменных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26BF13-E0C3-861C-B9DD-157E99CC8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356" y="1429925"/>
            <a:ext cx="4395575" cy="4407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625431-A3E1-E006-526B-1BC3A56ADA3E}"/>
              </a:ext>
            </a:extLst>
          </p:cNvPr>
          <p:cNvSpPr txBox="1"/>
          <p:nvPr/>
        </p:nvSpPr>
        <p:spPr>
          <a:xfrm>
            <a:off x="8595461" y="1089927"/>
            <a:ext cx="2929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Попарные графики рассеяния точек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8D0B3-E3AF-32E7-B632-F429E8F7885D}"/>
              </a:ext>
            </a:extLst>
          </p:cNvPr>
          <p:cNvSpPr txBox="1"/>
          <p:nvPr/>
        </p:nvSpPr>
        <p:spPr>
          <a:xfrm>
            <a:off x="745760" y="4411968"/>
            <a:ext cx="2325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«ящик с усами»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66CA6F3-757D-78DE-4B2B-964FDC688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35" y="4744850"/>
            <a:ext cx="3479439" cy="156574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4B19A7F-1291-E0FF-7B13-215468389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308" y="1634023"/>
            <a:ext cx="3157574" cy="24674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59DCD5-4017-A6FD-01F7-DC4D451F9738}"/>
              </a:ext>
            </a:extLst>
          </p:cNvPr>
          <p:cNvSpPr txBox="1"/>
          <p:nvPr/>
        </p:nvSpPr>
        <p:spPr>
          <a:xfrm>
            <a:off x="976803" y="1276037"/>
            <a:ext cx="1650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«Тепловая» карта</a:t>
            </a:r>
          </a:p>
        </p:txBody>
      </p:sp>
    </p:spTree>
    <p:extLst>
      <p:ext uri="{BB962C8B-B14F-4D97-AF65-F5344CB8AC3E}">
        <p14:creationId xmlns:p14="http://schemas.microsoft.com/office/powerpoint/2010/main" val="416281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132094"/>
            <a:ext cx="11350800" cy="604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Разведочный анализ данных</a:t>
            </a: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28CD83-6E1D-141E-1C37-939A596B5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18" y="650409"/>
            <a:ext cx="4114474" cy="330548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3475D9D-806C-1CEA-E2D3-1230C425B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921" y="650409"/>
            <a:ext cx="3955123" cy="304826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0D07A84-0C6C-3EB4-84FB-EFE82FEF7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239" y="681046"/>
            <a:ext cx="3261643" cy="306350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7D33010-C1EC-9D28-1CDA-E3A440328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953" y="4000214"/>
            <a:ext cx="7136091" cy="26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6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132094"/>
            <a:ext cx="11350800" cy="604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Стандартизация данных</a:t>
            </a:r>
          </a:p>
          <a:p>
            <a:pPr marL="0" indent="0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Нормализация данных</a:t>
            </a: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FD932C-8747-AC97-A998-C9203779C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04" y="1812533"/>
            <a:ext cx="3299746" cy="19508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1B2543-E267-A276-C5AF-8AAAA909B24E}"/>
              </a:ext>
            </a:extLst>
          </p:cNvPr>
          <p:cNvSpPr txBox="1"/>
          <p:nvPr/>
        </p:nvSpPr>
        <p:spPr>
          <a:xfrm>
            <a:off x="923493" y="1504756"/>
            <a:ext cx="1810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выбросов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602F35-E2DD-3ABF-436C-77593F4F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03" y="4492426"/>
            <a:ext cx="3299747" cy="16845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33F746-09D5-B507-A548-AF2090E05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9909" y="787138"/>
            <a:ext cx="3802617" cy="2641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E35A15-DB7D-3822-99B0-A12C87822FCF}"/>
              </a:ext>
            </a:extLst>
          </p:cNvPr>
          <p:cNvSpPr txBox="1"/>
          <p:nvPr/>
        </p:nvSpPr>
        <p:spPr>
          <a:xfrm>
            <a:off x="801022" y="4184649"/>
            <a:ext cx="1992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плотности ядра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8EF3A4-7957-10B0-CA9E-6AC3494317D7}"/>
              </a:ext>
            </a:extLst>
          </p:cNvPr>
          <p:cNvSpPr txBox="1"/>
          <p:nvPr/>
        </p:nvSpPr>
        <p:spPr>
          <a:xfrm>
            <a:off x="4200702" y="449397"/>
            <a:ext cx="365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нормализации методом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140CF5E-A335-8011-E999-B1B24AC40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909" y="4018240"/>
            <a:ext cx="3802616" cy="27076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5CD746-EC17-9006-4C38-88DF0D5A64F5}"/>
              </a:ext>
            </a:extLst>
          </p:cNvPr>
          <p:cNvSpPr txBox="1"/>
          <p:nvPr/>
        </p:nvSpPr>
        <p:spPr>
          <a:xfrm>
            <a:off x="4332686" y="3710463"/>
            <a:ext cx="338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нормализации методом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Normalizer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032FB34-F9FE-5520-4E52-FDCC0C5859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006" y="1467361"/>
            <a:ext cx="3644800" cy="18485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AF3C04-AA24-858C-8845-9017B6D95962}"/>
              </a:ext>
            </a:extLst>
          </p:cNvPr>
          <p:cNvSpPr txBox="1"/>
          <p:nvPr/>
        </p:nvSpPr>
        <p:spPr>
          <a:xfrm>
            <a:off x="8384116" y="633097"/>
            <a:ext cx="3016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помощи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StandartScaler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964841A-8662-1E39-8DB4-9B5EC8FD2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9947" y="3499722"/>
            <a:ext cx="3644800" cy="18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132094"/>
            <a:ext cx="11350800" cy="604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Разбиение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тестовую и обучающие выборки</a:t>
            </a:r>
          </a:p>
          <a:p>
            <a:pPr marL="0" indent="0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Выбор алгоритма решения задачи</a:t>
            </a:r>
          </a:p>
          <a:p>
            <a:pPr marL="0" indent="0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Разработка и обучение моделей для прогноза модуля упругости при растяжении и прочности при растяжении</a:t>
            </a:r>
          </a:p>
          <a:p>
            <a:pPr marL="0" indent="0">
              <a:buNone/>
            </a:pP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4C87EC-B5F4-83E8-94DA-CA0E572A48D0}"/>
              </a:ext>
            </a:extLst>
          </p:cNvPr>
          <p:cNvSpPr txBox="1"/>
          <p:nvPr/>
        </p:nvSpPr>
        <p:spPr>
          <a:xfrm>
            <a:off x="287010" y="2151007"/>
            <a:ext cx="7611663" cy="349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10.1 Метод случайного леса  -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RandomForestRegressor</a:t>
            </a:r>
            <a:endParaRPr lang="en-US" sz="2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10.2 Метод опорных векторов - </a:t>
            </a:r>
            <a:r>
              <a:rPr lang="en-US" sz="20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Support Vector Regression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10.3 Метод К ближайших соседей -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KNeighborsRegressor</a:t>
            </a:r>
            <a:endParaRPr lang="en-US" sz="2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10.4 Деревья решений - </a:t>
            </a:r>
            <a:r>
              <a:rPr 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</a:rPr>
              <a:t>Decision Tree Regressor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10.5 Метод линейной регрессии -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LinearRegression</a:t>
            </a:r>
            <a:endParaRPr lang="en-US" sz="2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10.6 Метод градиентного </a:t>
            </a: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бустинга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Gradient Boosting Regressor</a:t>
            </a:r>
            <a:endParaRPr lang="ru-RU" sz="2000" b="0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10.7</a:t>
            </a:r>
            <a:r>
              <a:rPr lang="ru-RU" sz="2000" dirty="0">
                <a:solidFill>
                  <a:srgbClr val="21212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 -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MLPRegressor</a:t>
            </a:r>
            <a:endParaRPr lang="en-US" sz="2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18F8E-81B1-05D3-6548-B48746F2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038" y="3032058"/>
            <a:ext cx="2034933" cy="314489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EE0BD57-1002-15A3-035C-74BE536F3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237" y="1579934"/>
            <a:ext cx="2035447" cy="32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22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132094"/>
            <a:ext cx="11350800" cy="604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 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оптимальных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некоторых моделей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 Переобучение моделей</a:t>
            </a:r>
          </a:p>
          <a:p>
            <a:pPr marL="0" indent="0">
              <a:buNone/>
            </a:pP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63441B-6C44-CD53-F909-57BDA6D4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53" y="3042888"/>
            <a:ext cx="2545301" cy="28272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7C06F5-AE2E-916C-F788-DB488B19FC1D}"/>
              </a:ext>
            </a:extLst>
          </p:cNvPr>
          <p:cNvSpPr txBox="1"/>
          <p:nvPr/>
        </p:nvSpPr>
        <p:spPr>
          <a:xfrm>
            <a:off x="436753" y="2224726"/>
            <a:ext cx="2545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Значения </a:t>
            </a:r>
            <a:r>
              <a:rPr lang="en-US" dirty="0"/>
              <a:t>MAE </a:t>
            </a:r>
            <a:r>
              <a:rPr lang="ru-RU" dirty="0"/>
              <a:t>после переобучения для Модуль прочности при растяжении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A3C728-5723-5627-7A48-B546E1CF9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410" y="2802173"/>
            <a:ext cx="2293819" cy="2347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D70F40-DF29-34DA-FE33-DEA7892B47A2}"/>
              </a:ext>
            </a:extLst>
          </p:cNvPr>
          <p:cNvSpPr txBox="1"/>
          <p:nvPr/>
        </p:nvSpPr>
        <p:spPr>
          <a:xfrm>
            <a:off x="3880668" y="1962346"/>
            <a:ext cx="2545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Значения </a:t>
            </a:r>
            <a:r>
              <a:rPr lang="en-US" dirty="0"/>
              <a:t>MAE </a:t>
            </a:r>
            <a:r>
              <a:rPr lang="ru-RU" dirty="0"/>
              <a:t>после переобучения для Модуля упругости при растяжении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1CBAEE5-223F-10F7-7AA1-5C782EA03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566" y="1507840"/>
            <a:ext cx="5010681" cy="129433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95DBEE3-CD78-7472-89F1-979FB1510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566" y="3308263"/>
            <a:ext cx="5010681" cy="184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85669"/>
      </p:ext>
    </p:extLst>
  </p:cSld>
  <p:clrMapOvr>
    <a:masterClrMapping/>
  </p:clrMapOvr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3292</TotalTime>
  <Words>544</Words>
  <Application>Microsoft Office PowerPoint</Application>
  <PresentationFormat>Широкоэкранный</PresentationFormat>
  <Paragraphs>93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Times New Roman</vt:lpstr>
      <vt:lpstr>Arial</vt:lpstr>
      <vt:lpstr>Open Sans</vt:lpstr>
      <vt:lpstr>Courier New</vt:lpstr>
      <vt:lpstr>Noto Sans Symbols</vt:lpstr>
      <vt:lpstr>Candara</vt:lpstr>
      <vt:lpstr>If,kjyVUNE_28012021</vt:lpstr>
      <vt:lpstr>Выпускная квалификационная работа по курсу Data science 2022 2.0</vt:lpstr>
      <vt:lpstr>Цели и задачи</vt:lpstr>
      <vt:lpstr>План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Алла Гонеман</cp:lastModifiedBy>
  <cp:revision>10</cp:revision>
  <dcterms:created xsi:type="dcterms:W3CDTF">2021-02-24T09:03:25Z</dcterms:created>
  <dcterms:modified xsi:type="dcterms:W3CDTF">2022-12-14T00:01:53Z</dcterms:modified>
</cp:coreProperties>
</file>